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game-ontwerp.doornena.nl/wp-content/uploads/2017/03/MDA-Framework.pdf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bc7af8ea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bc7af8ea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bc7af8ea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bc7af8ea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d9211409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d9211409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bc7af8ea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bc7af8ea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bc7af8ea0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bc7af8ea0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bc7af8ea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bc7af8ea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Esto significa que en lugar de tratar de ser original, combina las cosas que conoces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d7e69782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d7e69782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Esto significa que en lugar de tratar de ser original, combina las cosas que conoces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bbc5b904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bbc5b90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bc7af8ea0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bc7af8ea0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Mecanica son las reglas del juego. (Mechanics are verbs)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describe las mecanicas actuando en los inputs del jugador y en entre ellas over time.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Estetica es experiencia / fun - es la reaccion emocional del jugador al experimentar con las dinámicas de juego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eca8711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eca8711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Sensation (Game as sense-pleasure): Player enjoys memorable audio-visual effects.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Fantasy (Game as make-believe): Imaginary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Narrative (Game as drama): A story that drives the player to keep coming back - to know what’s next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(Game as obstacle course): Urge to master something. Boosts a game's replayability.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Fellowship (Game as social framework): A community where the player is an active part of it. Almost exclusive for multiplayer games.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 (Game as uncharted territory): Urge to explore game world.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Expression (Game as self-discovery): Own creativity. For example, creating character resembling player's own avatar.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(Game as pastime): Connection to the game, as a whole, despite of constraints.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2"/>
              </a:rPr>
              <a:t>http://game-ontwerp.doornena.nl/wp-content/uploads/2017/03/MDA-Framework.pdf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bc7af8e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bc7af8e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soy educador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bbc5b904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bbc5b904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bbc5b904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bbc5b904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d9211409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d9211409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silla se usa para sentarse / La silla no se usa para sentarse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Mario puede saltar / Mario no puede saltar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d7e69782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d7e69782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Substitute </a:t>
            </a:r>
            <a:r>
              <a:rPr lang="en"/>
              <a:t>comes up with another topic that is equivalent to the present topic.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Combine </a:t>
            </a:r>
            <a:r>
              <a:rPr lang="en"/>
              <a:t>adds information to the original topic.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Adjust </a:t>
            </a:r>
            <a:r>
              <a:rPr lang="en"/>
              <a:t>identifies ways to construct the topic in a more flexible and adjusted material.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Modify</a:t>
            </a:r>
            <a:r>
              <a:rPr lang="en"/>
              <a:t>, </a:t>
            </a:r>
            <a:r>
              <a:rPr b="1" lang="en"/>
              <a:t>magnify</a:t>
            </a:r>
            <a:r>
              <a:rPr lang="en"/>
              <a:t>, </a:t>
            </a:r>
            <a:r>
              <a:rPr b="1" lang="en"/>
              <a:t>minify </a:t>
            </a:r>
            <a:r>
              <a:rPr lang="en"/>
              <a:t>creatively changes the topic or makes a feature/idea bigger or smaller.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Put to other uses</a:t>
            </a:r>
            <a:r>
              <a:rPr lang="en"/>
              <a:t> identifies the possible scenarios and situations where this topic can be used.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Eliminate </a:t>
            </a:r>
            <a:r>
              <a:rPr lang="en"/>
              <a:t>removes ideas or elements from the topic that are not valuable.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Reverse</a:t>
            </a:r>
            <a:r>
              <a:rPr lang="en"/>
              <a:t>, </a:t>
            </a:r>
            <a:r>
              <a:rPr b="1" lang="en"/>
              <a:t>rearrange </a:t>
            </a:r>
            <a:r>
              <a:rPr lang="en"/>
              <a:t>evolves a new concept from the original concept.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bbc5b904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bbc5b904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d9211409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d9211409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bbc5b904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bbc5b904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bbc5b904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bbc5b904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bbc5b904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bbc5b904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bbc5b90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bbc5b90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bbc5b904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bbc5b90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Ejemplo, la creación de la fibra óptica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d9211409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d9211409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Ejemplo, la creación de la fibra óptica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vidrio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lentes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telescopio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fibra optica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d9211409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d9211409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Ejemplo, la creación de la fibra óptica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vidrio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lentes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telescopio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fibra optica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eca8711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eca8711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Consume cosas que te gustan.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Libros, Películas, Shows de TV, caricaturas, historias que has leído, juegos de mesa que has jugado.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Cosas que admiras y con las que creciste.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Rodéate con el trabajo de otras personas que te inspiran.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Más importante: Historias y experiencias que has tenido en el mundo real.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d9211409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d9211409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Ejemplo, la creación de la fibra óptica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vidrio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lentes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telescopio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fibra optica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bc7af8ea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5bc7af8ea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youtube.com/watch?v=zyVTxGpEO30" TargetMode="External"/><Relationship Id="rId4" Type="http://schemas.openxmlformats.org/officeDocument/2006/relationships/hyperlink" Target="https://www.amazon.com/Thinkertoys-Handbook-Creative-Thinking-Techniques-2nd/dp/1580087736" TargetMode="External"/><Relationship Id="rId5" Type="http://schemas.openxmlformats.org/officeDocument/2006/relationships/hyperlink" Target="https://www.youtube.com/watch?v=WUiIIDVWxM4" TargetMode="External"/><Relationship Id="rId6" Type="http://schemas.openxmlformats.org/officeDocument/2006/relationships/hyperlink" Target="http://users.cs.northwestern.edu/~hunicke/MDA.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mailto:marco.marmolejos@gmail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12.png"/><Relationship Id="rId8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Creatividad Para No Creativos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Angry birds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075" y="1152475"/>
            <a:ext cx="4945851" cy="376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Minecraft / Infiniminer</a:t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05375" cy="28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285750"/>
            <a:ext cx="6096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/>
        </p:nvSpPr>
        <p:spPr>
          <a:xfrm>
            <a:off x="1447800" y="2571750"/>
            <a:ext cx="19161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Bejeweled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5257525" y="1526525"/>
            <a:ext cx="24387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Candy Crush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SARPBC / Rocket League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Reskin / Clone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Family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013800" y="1152475"/>
            <a:ext cx="3694800" cy="24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Castle of Wolfenstein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Spear of destiny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Deathmatch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FPS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/>
              <a:t>Roba como un artista.</a:t>
            </a:r>
            <a:endParaRPr i="1" sz="3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/>
              <a:t>No trates de ser original, se auténtico.</a:t>
            </a:r>
            <a:endParaRPr i="1" sz="3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Entendiendo Las partes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MDA Framework</a:t>
            </a:r>
            <a:endParaRPr/>
          </a:p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7900" y="1181100"/>
            <a:ext cx="49530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Estética: </a:t>
            </a:r>
            <a:r>
              <a:rPr lang="en"/>
              <a:t>Experiencia</a:t>
            </a:r>
            <a:endParaRPr/>
          </a:p>
        </p:txBody>
      </p:sp>
      <p:sp>
        <p:nvSpPr>
          <p:cNvPr id="171" name="Google Shape;17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Aesthetics (Experience):</a:t>
            </a:r>
            <a:endParaRPr/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Sensation: Game as sense-pleasure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Fantasy: Game as make-believe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Narrative: Game as drama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Challenge: Game as obstacle course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Fellowship: Game as social framework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Discovery: Game as uncharted territory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Expression: Game as self-discovery</a:t>
            </a:r>
            <a:endParaRPr sz="1350">
              <a:latin typeface="Georgia"/>
              <a:ea typeface="Georgia"/>
              <a:cs typeface="Georgia"/>
              <a:sym typeface="Georgia"/>
            </a:endParaRPr>
          </a:p>
          <a:p>
            <a:pPr indent="-314325" lvl="2" marL="1371600" rtl="0" algn="l">
              <a:spcBef>
                <a:spcPts val="0"/>
              </a:spcBef>
              <a:spcAft>
                <a:spcPts val="0"/>
              </a:spcAft>
              <a:buSzPts val="1350"/>
              <a:buFont typeface="Georgia"/>
              <a:buChar char="■"/>
            </a:pPr>
            <a:r>
              <a:rPr lang="en" sz="1350">
                <a:latin typeface="Georgia"/>
                <a:ea typeface="Georgia"/>
                <a:cs typeface="Georgia"/>
                <a:sym typeface="Georgia"/>
              </a:rPr>
              <a:t>Submission: Game as pastime</a:t>
            </a:r>
            <a:endParaRPr/>
          </a:p>
          <a:p>
            <a:pPr indent="0" lvl="0" marL="0" rtl="0" algn="l">
              <a:spcBef>
                <a:spcPts val="5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¿Quién soy?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Marco Marmolejos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Developer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Genius Plaza, Storytime Studios, Spil Games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Coordinador de la CDDV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Padre de un niño de 4 años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Técnicas creativas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Técnicas creativas</a:t>
            </a:r>
            <a:endParaRPr/>
          </a:p>
        </p:txBody>
      </p:sp>
      <p:sp>
        <p:nvSpPr>
          <p:cNvPr id="182" name="Google Shape;18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FALSE FACES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SCAMPER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False Faces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Assumption Reversals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Lista suposiciones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Inviertelas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SCAMPER</a:t>
            </a:r>
            <a:endParaRPr/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Substitute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Combine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Adjust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Modify, magnify, minify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Put to other uses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Eliminate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Reverse, rearrange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Ideation Canvas</a:t>
            </a:r>
            <a:endParaRPr/>
          </a:p>
        </p:txBody>
      </p:sp>
      <p:sp>
        <p:nvSpPr>
          <p:cNvPr id="200" name="Google Shape;200;p36"/>
          <p:cNvSpPr/>
          <p:nvPr/>
        </p:nvSpPr>
        <p:spPr>
          <a:xfrm>
            <a:off x="503025" y="1207275"/>
            <a:ext cx="20625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/>
          <p:nvPr/>
        </p:nvSpPr>
        <p:spPr>
          <a:xfrm>
            <a:off x="2565525" y="1207275"/>
            <a:ext cx="20625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6"/>
          <p:cNvSpPr/>
          <p:nvPr/>
        </p:nvSpPr>
        <p:spPr>
          <a:xfrm>
            <a:off x="4628025" y="1207275"/>
            <a:ext cx="42042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6"/>
          <p:cNvSpPr txBox="1"/>
          <p:nvPr/>
        </p:nvSpPr>
        <p:spPr>
          <a:xfrm>
            <a:off x="553350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Consumed Content</a:t>
            </a:r>
            <a:endParaRPr/>
          </a:p>
        </p:txBody>
      </p:sp>
      <p:sp>
        <p:nvSpPr>
          <p:cNvPr id="204" name="Google Shape;204;p36"/>
          <p:cNvSpPr txBox="1"/>
          <p:nvPr/>
        </p:nvSpPr>
        <p:spPr>
          <a:xfrm>
            <a:off x="2590725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</a:t>
            </a:r>
            <a:endParaRPr/>
          </a:p>
        </p:txBody>
      </p:sp>
      <p:grpSp>
        <p:nvGrpSpPr>
          <p:cNvPr id="205" name="Google Shape;205;p36"/>
          <p:cNvGrpSpPr/>
          <p:nvPr/>
        </p:nvGrpSpPr>
        <p:grpSpPr>
          <a:xfrm>
            <a:off x="650125" y="1853975"/>
            <a:ext cx="1670800" cy="239100"/>
            <a:chOff x="650125" y="1853975"/>
            <a:chExt cx="1670800" cy="239100"/>
          </a:xfrm>
        </p:grpSpPr>
        <p:sp>
          <p:nvSpPr>
            <p:cNvPr id="206" name="Google Shape;206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" name="Google Shape;210;p36"/>
          <p:cNvGrpSpPr/>
          <p:nvPr/>
        </p:nvGrpSpPr>
        <p:grpSpPr>
          <a:xfrm>
            <a:off x="650125" y="2111525"/>
            <a:ext cx="1670800" cy="239100"/>
            <a:chOff x="650125" y="1853975"/>
            <a:chExt cx="1670800" cy="239100"/>
          </a:xfrm>
        </p:grpSpPr>
        <p:sp>
          <p:nvSpPr>
            <p:cNvPr id="211" name="Google Shape;211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36"/>
          <p:cNvGrpSpPr/>
          <p:nvPr/>
        </p:nvGrpSpPr>
        <p:grpSpPr>
          <a:xfrm>
            <a:off x="650125" y="2369075"/>
            <a:ext cx="1670800" cy="239100"/>
            <a:chOff x="650125" y="1853975"/>
            <a:chExt cx="1670800" cy="239100"/>
          </a:xfrm>
        </p:grpSpPr>
        <p:sp>
          <p:nvSpPr>
            <p:cNvPr id="216" name="Google Shape;216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36"/>
          <p:cNvGrpSpPr/>
          <p:nvPr/>
        </p:nvGrpSpPr>
        <p:grpSpPr>
          <a:xfrm>
            <a:off x="650125" y="2626625"/>
            <a:ext cx="1670800" cy="239100"/>
            <a:chOff x="650125" y="1853975"/>
            <a:chExt cx="1670800" cy="239100"/>
          </a:xfrm>
        </p:grpSpPr>
        <p:sp>
          <p:nvSpPr>
            <p:cNvPr id="221" name="Google Shape;221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36"/>
          <p:cNvGrpSpPr/>
          <p:nvPr/>
        </p:nvGrpSpPr>
        <p:grpSpPr>
          <a:xfrm>
            <a:off x="650125" y="2884175"/>
            <a:ext cx="1670800" cy="239100"/>
            <a:chOff x="650125" y="1853975"/>
            <a:chExt cx="1670800" cy="239100"/>
          </a:xfrm>
        </p:grpSpPr>
        <p:sp>
          <p:nvSpPr>
            <p:cNvPr id="226" name="Google Shape;226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36"/>
          <p:cNvGrpSpPr/>
          <p:nvPr/>
        </p:nvGrpSpPr>
        <p:grpSpPr>
          <a:xfrm>
            <a:off x="650125" y="3141725"/>
            <a:ext cx="1670800" cy="239100"/>
            <a:chOff x="650125" y="1853975"/>
            <a:chExt cx="1670800" cy="239100"/>
          </a:xfrm>
        </p:grpSpPr>
        <p:sp>
          <p:nvSpPr>
            <p:cNvPr id="231" name="Google Shape;231;p36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6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6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6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36"/>
          <p:cNvSpPr txBox="1"/>
          <p:nvPr/>
        </p:nvSpPr>
        <p:spPr>
          <a:xfrm>
            <a:off x="5724075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Game</a:t>
            </a:r>
            <a:endParaRPr/>
          </a:p>
        </p:txBody>
      </p:sp>
      <p:grpSp>
        <p:nvGrpSpPr>
          <p:cNvPr id="236" name="Google Shape;236;p36"/>
          <p:cNvGrpSpPr/>
          <p:nvPr/>
        </p:nvGrpSpPr>
        <p:grpSpPr>
          <a:xfrm>
            <a:off x="5403350" y="1853975"/>
            <a:ext cx="2829600" cy="2477400"/>
            <a:chOff x="5403350" y="1853975"/>
            <a:chExt cx="2829600" cy="2477400"/>
          </a:xfrm>
        </p:grpSpPr>
        <p:sp>
          <p:nvSpPr>
            <p:cNvPr id="237" name="Google Shape;237;p36"/>
            <p:cNvSpPr/>
            <p:nvPr/>
          </p:nvSpPr>
          <p:spPr>
            <a:xfrm>
              <a:off x="63465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6"/>
            <p:cNvSpPr/>
            <p:nvPr/>
          </p:nvSpPr>
          <p:spPr>
            <a:xfrm>
              <a:off x="72897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6"/>
            <p:cNvSpPr/>
            <p:nvPr/>
          </p:nvSpPr>
          <p:spPr>
            <a:xfrm>
              <a:off x="54033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36"/>
          <p:cNvSpPr/>
          <p:nvPr/>
        </p:nvSpPr>
        <p:spPr>
          <a:xfrm>
            <a:off x="575500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241" name="Google Shape;241;p36"/>
          <p:cNvSpPr/>
          <p:nvPr/>
        </p:nvSpPr>
        <p:spPr>
          <a:xfrm>
            <a:off x="668015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242" name="Google Shape;242;p36"/>
          <p:cNvSpPr/>
          <p:nvPr/>
        </p:nvSpPr>
        <p:spPr>
          <a:xfrm>
            <a:off x="760530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Ideation Canvas</a:t>
            </a:r>
            <a:endParaRPr/>
          </a:p>
        </p:txBody>
      </p:sp>
      <p:sp>
        <p:nvSpPr>
          <p:cNvPr id="248" name="Google Shape;248;p37"/>
          <p:cNvSpPr/>
          <p:nvPr/>
        </p:nvSpPr>
        <p:spPr>
          <a:xfrm>
            <a:off x="503025" y="1207275"/>
            <a:ext cx="20625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7"/>
          <p:cNvSpPr/>
          <p:nvPr/>
        </p:nvSpPr>
        <p:spPr>
          <a:xfrm>
            <a:off x="2565525" y="1207275"/>
            <a:ext cx="20625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7"/>
          <p:cNvSpPr/>
          <p:nvPr/>
        </p:nvSpPr>
        <p:spPr>
          <a:xfrm>
            <a:off x="4628025" y="1207275"/>
            <a:ext cx="4204200" cy="355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7"/>
          <p:cNvSpPr txBox="1"/>
          <p:nvPr/>
        </p:nvSpPr>
        <p:spPr>
          <a:xfrm>
            <a:off x="553350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Consumed Content</a:t>
            </a:r>
            <a:endParaRPr/>
          </a:p>
        </p:txBody>
      </p:sp>
      <p:sp>
        <p:nvSpPr>
          <p:cNvPr id="252" name="Google Shape;252;p37"/>
          <p:cNvSpPr txBox="1"/>
          <p:nvPr/>
        </p:nvSpPr>
        <p:spPr>
          <a:xfrm>
            <a:off x="2590725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</a:t>
            </a:r>
            <a:endParaRPr/>
          </a:p>
        </p:txBody>
      </p:sp>
      <p:grpSp>
        <p:nvGrpSpPr>
          <p:cNvPr id="253" name="Google Shape;253;p37"/>
          <p:cNvGrpSpPr/>
          <p:nvPr/>
        </p:nvGrpSpPr>
        <p:grpSpPr>
          <a:xfrm>
            <a:off x="650125" y="1853975"/>
            <a:ext cx="1670800" cy="239100"/>
            <a:chOff x="650125" y="1853975"/>
            <a:chExt cx="1670800" cy="239100"/>
          </a:xfrm>
        </p:grpSpPr>
        <p:sp>
          <p:nvSpPr>
            <p:cNvPr id="254" name="Google Shape;254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Voltron</a:t>
              </a:r>
              <a:endParaRPr/>
            </a:p>
          </p:txBody>
        </p:sp>
        <p:sp>
          <p:nvSpPr>
            <p:cNvPr id="255" name="Google Shape;255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</p:grpSp>
      <p:grpSp>
        <p:nvGrpSpPr>
          <p:cNvPr id="258" name="Google Shape;258;p37"/>
          <p:cNvGrpSpPr/>
          <p:nvPr/>
        </p:nvGrpSpPr>
        <p:grpSpPr>
          <a:xfrm>
            <a:off x="650125" y="2111525"/>
            <a:ext cx="1670800" cy="239100"/>
            <a:chOff x="650125" y="1853975"/>
            <a:chExt cx="1670800" cy="239100"/>
          </a:xfrm>
        </p:grpSpPr>
        <p:sp>
          <p:nvSpPr>
            <p:cNvPr id="259" name="Google Shape;259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Blaster Master</a:t>
              </a:r>
              <a:endParaRPr sz="900"/>
            </a:p>
          </p:txBody>
        </p:sp>
        <p:sp>
          <p:nvSpPr>
            <p:cNvPr id="260" name="Google Shape;260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M</a:t>
              </a:r>
              <a:endParaRPr/>
            </a:p>
          </p:txBody>
        </p:sp>
        <p:sp>
          <p:nvSpPr>
            <p:cNvPr id="261" name="Google Shape;261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37"/>
          <p:cNvGrpSpPr/>
          <p:nvPr/>
        </p:nvGrpSpPr>
        <p:grpSpPr>
          <a:xfrm>
            <a:off x="650125" y="2369075"/>
            <a:ext cx="1670800" cy="239100"/>
            <a:chOff x="650125" y="1853975"/>
            <a:chExt cx="1670800" cy="239100"/>
          </a:xfrm>
        </p:grpSpPr>
        <p:sp>
          <p:nvSpPr>
            <p:cNvPr id="264" name="Google Shape;264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Saber Rider</a:t>
              </a:r>
              <a:endParaRPr sz="1100"/>
            </a:p>
          </p:txBody>
        </p:sp>
        <p:sp>
          <p:nvSpPr>
            <p:cNvPr id="265" name="Google Shape;265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M</a:t>
              </a:r>
              <a:endParaRPr/>
            </a:p>
          </p:txBody>
        </p:sp>
        <p:sp>
          <p:nvSpPr>
            <p:cNvPr id="266" name="Google Shape;266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37"/>
          <p:cNvGrpSpPr/>
          <p:nvPr/>
        </p:nvGrpSpPr>
        <p:grpSpPr>
          <a:xfrm>
            <a:off x="650125" y="2626625"/>
            <a:ext cx="1670800" cy="239100"/>
            <a:chOff x="650125" y="1853975"/>
            <a:chExt cx="1670800" cy="239100"/>
          </a:xfrm>
        </p:grpSpPr>
        <p:sp>
          <p:nvSpPr>
            <p:cNvPr id="269" name="Google Shape;269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Ori</a:t>
              </a:r>
              <a:endParaRPr/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</a:t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37"/>
          <p:cNvGrpSpPr/>
          <p:nvPr/>
        </p:nvGrpSpPr>
        <p:grpSpPr>
          <a:xfrm>
            <a:off x="650125" y="2884175"/>
            <a:ext cx="1670800" cy="239100"/>
            <a:chOff x="650125" y="1853975"/>
            <a:chExt cx="1670800" cy="239100"/>
          </a:xfrm>
        </p:grpSpPr>
        <p:sp>
          <p:nvSpPr>
            <p:cNvPr id="274" name="Google Shape;274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37"/>
          <p:cNvGrpSpPr/>
          <p:nvPr/>
        </p:nvGrpSpPr>
        <p:grpSpPr>
          <a:xfrm>
            <a:off x="650125" y="3141725"/>
            <a:ext cx="1670800" cy="239100"/>
            <a:chOff x="650125" y="1853975"/>
            <a:chExt cx="1670800" cy="239100"/>
          </a:xfrm>
        </p:grpSpPr>
        <p:sp>
          <p:nvSpPr>
            <p:cNvPr id="279" name="Google Shape;279;p37"/>
            <p:cNvSpPr/>
            <p:nvPr/>
          </p:nvSpPr>
          <p:spPr>
            <a:xfrm>
              <a:off x="650125" y="1853975"/>
              <a:ext cx="9432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7"/>
            <p:cNvSpPr/>
            <p:nvPr/>
          </p:nvSpPr>
          <p:spPr>
            <a:xfrm>
              <a:off x="15933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18348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2079425" y="1853975"/>
              <a:ext cx="241500" cy="239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37"/>
          <p:cNvSpPr txBox="1"/>
          <p:nvPr/>
        </p:nvSpPr>
        <p:spPr>
          <a:xfrm>
            <a:off x="5724075" y="1350875"/>
            <a:ext cx="2012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Game</a:t>
            </a:r>
            <a:endParaRPr/>
          </a:p>
        </p:txBody>
      </p:sp>
      <p:grpSp>
        <p:nvGrpSpPr>
          <p:cNvPr id="284" name="Google Shape;284;p37"/>
          <p:cNvGrpSpPr/>
          <p:nvPr/>
        </p:nvGrpSpPr>
        <p:grpSpPr>
          <a:xfrm>
            <a:off x="5403350" y="1853975"/>
            <a:ext cx="2829600" cy="2477400"/>
            <a:chOff x="5403350" y="1853975"/>
            <a:chExt cx="2829600" cy="2477400"/>
          </a:xfrm>
        </p:grpSpPr>
        <p:sp>
          <p:nvSpPr>
            <p:cNvPr id="285" name="Google Shape;285;p37"/>
            <p:cNvSpPr/>
            <p:nvPr/>
          </p:nvSpPr>
          <p:spPr>
            <a:xfrm>
              <a:off x="63465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7"/>
            <p:cNvSpPr/>
            <p:nvPr/>
          </p:nvSpPr>
          <p:spPr>
            <a:xfrm>
              <a:off x="72897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7"/>
            <p:cNvSpPr/>
            <p:nvPr/>
          </p:nvSpPr>
          <p:spPr>
            <a:xfrm>
              <a:off x="5403350" y="1853975"/>
              <a:ext cx="943200" cy="2477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37"/>
          <p:cNvSpPr/>
          <p:nvPr/>
        </p:nvSpPr>
        <p:spPr>
          <a:xfrm>
            <a:off x="575500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289" name="Google Shape;289;p37"/>
          <p:cNvSpPr/>
          <p:nvPr/>
        </p:nvSpPr>
        <p:spPr>
          <a:xfrm>
            <a:off x="668015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290" name="Google Shape;290;p37"/>
          <p:cNvSpPr/>
          <p:nvPr/>
        </p:nvSpPr>
        <p:spPr>
          <a:xfrm>
            <a:off x="7605300" y="19020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7509725" y="236907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92" name="Google Shape;292;p37"/>
          <p:cNvSpPr/>
          <p:nvPr/>
        </p:nvSpPr>
        <p:spPr>
          <a:xfrm>
            <a:off x="3458775" y="21411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293" name="Google Shape;293;p37"/>
          <p:cNvSpPr/>
          <p:nvPr/>
        </p:nvSpPr>
        <p:spPr>
          <a:xfrm>
            <a:off x="3420475" y="26266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294" name="Google Shape;294;p37"/>
          <p:cNvSpPr/>
          <p:nvPr/>
        </p:nvSpPr>
        <p:spPr>
          <a:xfrm>
            <a:off x="5755000" y="265407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cxnSp>
        <p:nvCxnSpPr>
          <p:cNvPr id="295" name="Google Shape;295;p37"/>
          <p:cNvCxnSpPr>
            <a:stCxn id="272" idx="1"/>
            <a:endCxn id="296" idx="1"/>
          </p:cNvCxnSpPr>
          <p:nvPr/>
        </p:nvCxnSpPr>
        <p:spPr>
          <a:xfrm>
            <a:off x="2079425" y="2746175"/>
            <a:ext cx="1379400" cy="96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37"/>
          <p:cNvSpPr/>
          <p:nvPr/>
        </p:nvSpPr>
        <p:spPr>
          <a:xfrm>
            <a:off x="3458775" y="3588800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cxnSp>
        <p:nvCxnSpPr>
          <p:cNvPr id="297" name="Google Shape;297;p37"/>
          <p:cNvCxnSpPr>
            <a:stCxn id="257" idx="3"/>
            <a:endCxn id="292" idx="1"/>
          </p:cNvCxnSpPr>
          <p:nvPr/>
        </p:nvCxnSpPr>
        <p:spPr>
          <a:xfrm>
            <a:off x="2320925" y="1973525"/>
            <a:ext cx="1137900" cy="28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8" name="Google Shape;298;p37"/>
          <p:cNvCxnSpPr>
            <a:stCxn id="292" idx="3"/>
            <a:endCxn id="291" idx="1"/>
          </p:cNvCxnSpPr>
          <p:nvPr/>
        </p:nvCxnSpPr>
        <p:spPr>
          <a:xfrm>
            <a:off x="3734775" y="2260675"/>
            <a:ext cx="3774900" cy="2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9" name="Google Shape;299;p37"/>
          <p:cNvSpPr/>
          <p:nvPr/>
        </p:nvSpPr>
        <p:spPr>
          <a:xfrm>
            <a:off x="6619500" y="3025425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cxnSp>
        <p:nvCxnSpPr>
          <p:cNvPr id="300" name="Google Shape;300;p37"/>
          <p:cNvCxnSpPr>
            <a:stCxn id="261" idx="1"/>
            <a:endCxn id="293" idx="1"/>
          </p:cNvCxnSpPr>
          <p:nvPr/>
        </p:nvCxnSpPr>
        <p:spPr>
          <a:xfrm>
            <a:off x="1834825" y="2231075"/>
            <a:ext cx="1585800" cy="5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7"/>
          <p:cNvCxnSpPr>
            <a:stCxn id="302" idx="3"/>
            <a:endCxn id="294" idx="1"/>
          </p:cNvCxnSpPr>
          <p:nvPr/>
        </p:nvCxnSpPr>
        <p:spPr>
          <a:xfrm flipH="1" rot="10800000">
            <a:off x="4122438" y="2773613"/>
            <a:ext cx="1632600" cy="2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3" name="Google Shape;303;p37"/>
          <p:cNvCxnSpPr>
            <a:stCxn id="296" idx="3"/>
            <a:endCxn id="299" idx="1"/>
          </p:cNvCxnSpPr>
          <p:nvPr/>
        </p:nvCxnSpPr>
        <p:spPr>
          <a:xfrm flipH="1" rot="10800000">
            <a:off x="3734775" y="3144950"/>
            <a:ext cx="2884800" cy="56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7"/>
          <p:cNvSpPr/>
          <p:nvPr/>
        </p:nvSpPr>
        <p:spPr>
          <a:xfrm>
            <a:off x="3420475" y="3047938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302" name="Google Shape;302;p37"/>
          <p:cNvSpPr/>
          <p:nvPr/>
        </p:nvSpPr>
        <p:spPr>
          <a:xfrm>
            <a:off x="3846438" y="2884163"/>
            <a:ext cx="276000" cy="23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cxnSp>
        <p:nvCxnSpPr>
          <p:cNvPr id="305" name="Google Shape;305;p37"/>
          <p:cNvCxnSpPr>
            <a:stCxn id="293" idx="3"/>
            <a:endCxn id="302" idx="1"/>
          </p:cNvCxnSpPr>
          <p:nvPr/>
        </p:nvCxnSpPr>
        <p:spPr>
          <a:xfrm>
            <a:off x="3696475" y="2746175"/>
            <a:ext cx="150000" cy="25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p37"/>
          <p:cNvCxnSpPr>
            <a:stCxn id="304" idx="3"/>
            <a:endCxn id="302" idx="1"/>
          </p:cNvCxnSpPr>
          <p:nvPr/>
        </p:nvCxnSpPr>
        <p:spPr>
          <a:xfrm flipH="1" rot="10800000">
            <a:off x="3696475" y="3003688"/>
            <a:ext cx="150000" cy="16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7"/>
          <p:cNvCxnSpPr>
            <a:stCxn id="266" idx="1"/>
            <a:endCxn id="304" idx="1"/>
          </p:cNvCxnSpPr>
          <p:nvPr/>
        </p:nvCxnSpPr>
        <p:spPr>
          <a:xfrm>
            <a:off x="1834825" y="2488625"/>
            <a:ext cx="1585800" cy="6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Referencias</a:t>
            </a:r>
            <a:endParaRPr/>
          </a:p>
        </p:txBody>
      </p:sp>
      <p:sp>
        <p:nvSpPr>
          <p:cNvPr id="313" name="Google Shape;31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Practical Creativity: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https://www.youtube.com/watch?v=zyVTxGpEO30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Tinkertoys: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https://www.amazon.com/Thinkertoys-Handbook-Creative-Thinking-Techniques-2nd/dp/1580087736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Kesh: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https://www.youtube.com/watch?v=WUiIIDVWxM4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MDA: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http://users.cs.northwestern.edu/~hunicke/MDA.pdf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¿Preguntas?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¡Gracias!</a:t>
            </a:r>
            <a:endParaRPr/>
          </a:p>
        </p:txBody>
      </p:sp>
      <p:sp>
        <p:nvSpPr>
          <p:cNvPr id="324" name="Google Shape;324;p40"/>
          <p:cNvSpPr txBox="1"/>
          <p:nvPr/>
        </p:nvSpPr>
        <p:spPr>
          <a:xfrm>
            <a:off x="6113375" y="3993750"/>
            <a:ext cx="29307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@marcotmp</a:t>
            </a:r>
            <a:endParaRPr>
              <a:solidFill>
                <a:srgbClr val="FFFFFF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marco.marmolejos@gmail.com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messenger.com/marcotmp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es la creatividad?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es la creatividad?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 creatividad es la capacidad para inventar o crear.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es la creatividad?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 creatividad surge de la combinación de ideas en un contexto nuevo.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¿De donde surgen las ideas?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Cuenta bancaria creativa.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Depósitos.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Retiros.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93500"/>
            <a:ext cx="3337599" cy="175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3550" y="253038"/>
            <a:ext cx="2075724" cy="2075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1025" y="541650"/>
            <a:ext cx="1685800" cy="239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9238" y="1052013"/>
            <a:ext cx="1743075" cy="253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10600" y="2702463"/>
            <a:ext cx="3041650" cy="1741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45762" y="3392700"/>
            <a:ext cx="2899776" cy="164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9364" y="2635325"/>
            <a:ext cx="3041672" cy="164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Retiros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</a:pPr>
            <a:r>
              <a:rPr lang="en"/>
              <a:t>Tus interpretaciones del contenido que depositaste.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Ninguna idea nace de la nada</a:t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 innovación es progresiva.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